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8958" r:id="rId3"/>
    <p:sldId id="8959" r:id="rId4"/>
    <p:sldId id="8960" r:id="rId5"/>
    <p:sldId id="567" r:id="rId6"/>
    <p:sldId id="8969" r:id="rId8"/>
    <p:sldId id="499" r:id="rId9"/>
    <p:sldId id="8972" r:id="rId10"/>
    <p:sldId id="8970" r:id="rId11"/>
    <p:sldId id="8971" r:id="rId12"/>
    <p:sldId id="8962" r:id="rId13"/>
    <p:sldId id="8961" r:id="rId14"/>
    <p:sldId id="8943" r:id="rId15"/>
    <p:sldId id="8979" r:id="rId16"/>
    <p:sldId id="8944" r:id="rId17"/>
    <p:sldId id="8978" r:id="rId18"/>
    <p:sldId id="8974" r:id="rId19"/>
    <p:sldId id="8973" r:id="rId20"/>
    <p:sldId id="8977" r:id="rId21"/>
    <p:sldId id="8975" r:id="rId22"/>
    <p:sldId id="8967" r:id="rId23"/>
    <p:sldId id="8976" r:id="rId24"/>
    <p:sldId id="500" r:id="rId25"/>
    <p:sldId id="568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87" userDrawn="1">
          <p15:clr>
            <a:srgbClr val="A4A3A4"/>
          </p15:clr>
        </p15:guide>
        <p15:guide id="2" pos="644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68" userDrawn="1">
          <p15:clr>
            <a:srgbClr val="A4A3A4"/>
          </p15:clr>
        </p15:guide>
        <p15:guide id="6" orient="horz" pos="278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20" userDrawn="1">
          <p15:clr>
            <a:srgbClr val="A4A3A4"/>
          </p15:clr>
        </p15:guide>
        <p15:guide id="9" orient="horz" pos="2659" userDrawn="1">
          <p15:clr>
            <a:srgbClr val="A4A3A4"/>
          </p15:clr>
        </p15:guide>
        <p15:guide id="11" orient="horz" pos="1933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3657" userDrawn="1">
          <p15:clr>
            <a:srgbClr val="A4A3A4"/>
          </p15:clr>
        </p15:guide>
        <p15:guide id="14" orient="horz" pos="1049" userDrawn="1">
          <p15:clr>
            <a:srgbClr val="A4A3A4"/>
          </p15:clr>
        </p15:guide>
        <p15:guide id="15" orient="horz" pos="4111" userDrawn="1">
          <p15:clr>
            <a:srgbClr val="A4A3A4"/>
          </p15:clr>
        </p15:guide>
        <p15:guide id="16" orient="horz" pos="0" userDrawn="1">
          <p15:clr>
            <a:srgbClr val="A4A3A4"/>
          </p15:clr>
        </p15:guide>
        <p15:guide id="17" orient="horz" pos="2931" userDrawn="1">
          <p15:clr>
            <a:srgbClr val="A4A3A4"/>
          </p15:clr>
        </p15:guide>
        <p15:guide id="18" pos="483" userDrawn="1">
          <p15:clr>
            <a:srgbClr val="A4A3A4"/>
          </p15:clr>
        </p15:guide>
        <p15:guide id="19" pos="7197" userDrawn="1">
          <p15:clr>
            <a:srgbClr val="A4A3A4"/>
          </p15:clr>
        </p15:guide>
        <p15:guide id="20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3E34"/>
    <a:srgbClr val="EEE9D9"/>
    <a:srgbClr val="D51523"/>
    <a:srgbClr val="E80013"/>
    <a:srgbClr val="ED0012"/>
    <a:srgbClr val="46CEAE"/>
    <a:srgbClr val="202A36"/>
    <a:srgbClr val="0E96C6"/>
    <a:srgbClr val="57C6CF"/>
    <a:srgbClr val="568D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6" autoAdjust="0"/>
    <p:restoredTop sz="86034" autoAdjust="0"/>
  </p:normalViewPr>
  <p:slideViewPr>
    <p:cSldViewPr snapToGrid="0" showGuides="1">
      <p:cViewPr>
        <p:scale>
          <a:sx n="64" d="100"/>
          <a:sy n="64" d="100"/>
        </p:scale>
        <p:origin x="-750" y="24"/>
      </p:cViewPr>
      <p:guideLst>
        <p:guide orient="horz" pos="3787"/>
        <p:guide pos="644"/>
        <p:guide pos="9596"/>
        <p:guide orient="horz" pos="4876"/>
        <p:guide orient="horz" pos="1368"/>
        <p:guide orient="horz" pos="278"/>
        <p:guide orient="horz" pos="5480"/>
        <p:guide pos="5120"/>
        <p:guide orient="horz" pos="2659"/>
        <p:guide orient="horz" pos="1933"/>
        <p:guide orient="horz" pos="2840"/>
        <p:guide orient="horz" pos="3657"/>
        <p:guide orient="horz" pos="1049"/>
        <p:guide orient="horz" pos="4111"/>
        <p:guide orient="horz"/>
        <p:guide orient="horz" pos="2931"/>
        <p:guide pos="483"/>
        <p:guide pos="71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699EB-6B6F-4303-84E5-698CBBF28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r="1578"/>
          <a:stretch>
            <a:fillRect/>
          </a:stretch>
        </p:blipFill>
        <p:spPr>
          <a:xfrm>
            <a:off x="2009218" y="923925"/>
            <a:ext cx="2656877" cy="5176962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256577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842328" y="869325"/>
            <a:ext cx="615553" cy="511935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大学生劳动教育（附微课视频）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537210" y="611505"/>
            <a:ext cx="11338560" cy="5634990"/>
          </a:xfrm>
          <a:prstGeom prst="rect">
            <a:avLst/>
          </a:prstGeom>
          <a:solidFill>
            <a:srgbClr val="FBF2E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 descr="卡通人物&#10;&#10;描述已自动生成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20962" r="16150" b="11338"/>
          <a:stretch>
            <a:fillRect/>
          </a:stretch>
        </p:blipFill>
        <p:spPr>
          <a:xfrm flipH="1">
            <a:off x="-145458" y="1777214"/>
            <a:ext cx="5714700" cy="4775034"/>
          </a:xfrm>
          <a:prstGeom prst="rect">
            <a:avLst/>
          </a:prstGeom>
        </p:spPr>
      </p:pic>
      <p:pic>
        <p:nvPicPr>
          <p:cNvPr id="15" name="图片 14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3126781" y="146749"/>
            <a:ext cx="6126692" cy="2697290"/>
          </a:xfrm>
          <a:prstGeom prst="rect">
            <a:avLst/>
          </a:prstGeom>
        </p:spPr>
      </p:pic>
      <p:pic>
        <p:nvPicPr>
          <p:cNvPr id="21" name="悠扬婉转充满希望的钢琴节奏背景乐_1分38秒">
            <a:hlinkClick r:id="" action="ppaction://media"/>
          </p:cNvPr>
          <p:cNvPicPr>
            <a:picLocks noChangeAspect="1"/>
          </p:cNvPicPr>
          <p:nvPr userDrawn="1">
            <a:audioFile r:link="rId6"/>
            <p:extLst>
              <p:ext uri="{DAA4B4D4-6D71-4841-9C94-3DE7FCFB9230}">
                <p14:media xmlns:p14="http://schemas.microsoft.com/office/powerpoint/2010/main" r:embed="rId7">
                  <p14:fade in="5000.000000" out="5000.000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93115" y="-80138"/>
            <a:ext cx="487363" cy="487363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4944151" y="146749"/>
            <a:ext cx="6126692" cy="2697290"/>
          </a:xfrm>
          <a:prstGeom prst="rect">
            <a:avLst/>
          </a:prstGeom>
        </p:spPr>
      </p:pic>
      <p:sp>
        <p:nvSpPr>
          <p:cNvPr id="16" name="TextBox 6"/>
          <p:cNvSpPr txBox="1"/>
          <p:nvPr userDrawn="1"/>
        </p:nvSpPr>
        <p:spPr>
          <a:xfrm>
            <a:off x="3856688" y="971518"/>
            <a:ext cx="6236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-300" dirty="0" smtClean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劳动</a:t>
            </a:r>
            <a:r>
              <a:rPr lang="zh-CN" altLang="en-US" sz="4800" spc="-300" dirty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教育</a:t>
            </a:r>
            <a:endParaRPr lang="zh-CN" altLang="en-US" sz="4800" spc="-300" dirty="0">
              <a:solidFill>
                <a:srgbClr val="FBF2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/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摘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22" name="矩形: 圆角 21"/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B12916-0A19-458E-B4F7-782BB6875D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397D1-B2D8-4B45-B9BD-7AC9F98BC2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4"/>
          <p:cNvSpPr txBox="1"/>
          <p:nvPr/>
        </p:nvSpPr>
        <p:spPr>
          <a:xfrm>
            <a:off x="4139409" y="2491715"/>
            <a:ext cx="6980833" cy="20928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项目二 劳动</a:t>
            </a:r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安全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　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b="1" dirty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任务一 日常劳动安全</a:t>
            </a:r>
            <a:endParaRPr lang="zh-CN" altLang="en-US" sz="4000" b="1" dirty="0">
              <a:solidFill>
                <a:srgbClr val="E53437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室内劳动安全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室外劳动安全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330044" y="4549058"/>
            <a:ext cx="4314825" cy="57326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15900"/>
            <a:r>
              <a:rPr lang="zh-CN" altLang="en-US" sz="2000" b="1" kern="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劳动安全急救措施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44340" y="4520798"/>
            <a:ext cx="663125" cy="6631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E93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543" y="1214203"/>
            <a:ext cx="2903720" cy="435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73968" y="2323474"/>
            <a:ext cx="618630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议一议：</a:t>
            </a:r>
            <a:endParaRPr lang="en-US" altLang="zh-CN" sz="30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安全急救措施常见的有哪些？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631813" y="1156833"/>
            <a:ext cx="10970573" cy="5923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试着动动自己摔着的部位，看看是否有骨折。骨折的话会疼得很厉害，动弹不了，就必须赶紧去医院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检查是否有伤口。如果淤青，可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先拿冰毛巾冷敷以减轻水肿，在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小时后改用热敷促进水肿和淤血吸收，热敷可以用热毛巾或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热水袋，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热敷的同时可以用红药气雾剂或云南白药喷剂局部喷敷。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伤口流血了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，先将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伤口用流动水清洗干净，然后用双氧水或者碘伏对于伤口处及四周消毒，之后再用碘伏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）伤口需每天换药，最好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包扎，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和空气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接触有助于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伤口的愈合，如果纱布和伤口粘在一起，可以用双氧水和着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0.9%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的生理盐水润湿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后揭除。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）伤口注意不要沾水，以免不易愈合。伤口结痂后不能用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，以免影响愈合进度，再次感染。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43"/>
          <p:cNvSpPr/>
          <p:nvPr/>
        </p:nvSpPr>
        <p:spPr>
          <a:xfrm>
            <a:off x="998033" y="462053"/>
            <a:ext cx="3117881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摔伤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做一做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81810" y="2769636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2490842" y="2570194"/>
            <a:ext cx="9178999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摔伤处理演示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781810" y="3870726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804035" y="508421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3" y="1146409"/>
            <a:ext cx="1870603" cy="1870603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540760" y="1261764"/>
            <a:ext cx="1094170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）被扫把划伤，如果伴有局部皮肤软组织损伤可以用盐水进行冲洗，然后用双氧水进行冲洗，外用碘伏涂抹消毒避免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感染。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）被玻璃划伤，首先检查是否有玻璃的残渣在伤口上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，如有需要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清理干净。如果深达皮下并且超过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厘米要到医院缝合并打破伤风针。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浅用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消毒水擦一下，可用创可贴包扎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止血。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）被铁器划伤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，轻微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擦伤，只需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涂用红药水或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紫药水。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较深的，污染严重的擦伤，则需用凉开水、肥皂水或千分之一新洁尔灭药水清洁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伤口，再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涂以红药水、紫药水或抗生素软膏，然后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包扎。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特别注意如果是较深的，污染严重的伤口必须到医院注射破伤风针，以免感染破伤风。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43"/>
          <p:cNvSpPr/>
          <p:nvPr/>
        </p:nvSpPr>
        <p:spPr>
          <a:xfrm>
            <a:off x="540760" y="495001"/>
            <a:ext cx="5035582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划伤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做一做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33475" y="29302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1928867" y="2498439"/>
            <a:ext cx="9178999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划伤处理演示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33475" y="35779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33475" y="49876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3" y="1146409"/>
            <a:ext cx="1870603" cy="1870603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675672" y="1651508"/>
            <a:ext cx="10941706" cy="356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注意：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）搬运物品要量力而行。较重的物品请别人帮忙或者使用工具搬运。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）注用力技巧。举东西时要紧，用腿力而不是背力，动作要缓慢，高度一般不应超过头部。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）安全使用工具。取高处的物品时要小心使用结实的梯子。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）消除地面安全隐患。保持工作地面干燥，无油污，及时清理地面障碍物，及时处理存在破损等安全隐患的地面。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43"/>
          <p:cNvSpPr/>
          <p:nvPr/>
        </p:nvSpPr>
        <p:spPr>
          <a:xfrm>
            <a:off x="540760" y="702384"/>
            <a:ext cx="5035582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肌肉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拉伤和扭伤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675672" y="1651508"/>
            <a:ext cx="10941706" cy="3908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）休息可避免更严重的伤痛。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）冷敷受伤的区域，每两小时至少冷敷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分钟，以减轻疼痛和肿胀，直到患部的疼痛得到缓解为止。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）用弹性绷带包扎、压紧受伤部以减轻肿胀。抬高受伤肢体，促使淤血从受伤处流出。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）热敷。一般在受伤的后期，通常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天后用热敷。热敷可加速局部区域的供血，把治愈细胞带到伤处，舒缓紧张的肌肉。每天可多次用蒸汽、热毛巾或微波加热的暖袋进行治疗，每次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10-15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分钟。。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43"/>
          <p:cNvSpPr/>
          <p:nvPr/>
        </p:nvSpPr>
        <p:spPr>
          <a:xfrm>
            <a:off x="540760" y="702384"/>
            <a:ext cx="5035582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肌肉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拉伤和扭伤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做一做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33475" y="29302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1928867" y="2498439"/>
            <a:ext cx="9178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拉伤、扭伤处理演示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33475" y="35779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33475" y="49876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3" y="1146409"/>
            <a:ext cx="1870603" cy="1870603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675672" y="1651508"/>
            <a:ext cx="10941706" cy="3021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）熟悉宿舍或教室的电源总闸位置，能在发生紧急事件时及时关闭电源。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）打扫卫生时，严禁将湿抹布和湿拖把触碰插座周围，禁止用水冲洗电器、电线、灯具等，防止触电意外。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）发生触电意外，首先拉下开关，迅速切断电源，用绝缘木棒挑开电线，把绝缘垫或木板放在触电者下方。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）判断是否需要进行心肺复苏急救。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43"/>
          <p:cNvSpPr/>
          <p:nvPr/>
        </p:nvSpPr>
        <p:spPr>
          <a:xfrm>
            <a:off x="540760" y="702384"/>
            <a:ext cx="5035582" cy="504056"/>
          </a:xfrm>
          <a:prstGeom prst="roundRect">
            <a:avLst/>
          </a:prstGeom>
          <a:solidFill>
            <a:srgbClr val="E93E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用电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8642" y="114934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案例演示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1486254" y="1675608"/>
            <a:ext cx="930314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视频</a:t>
            </a:r>
            <a:r>
              <a:rPr lang="zh-CN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：心脏复苏急救</a:t>
            </a:r>
            <a:endParaRPr lang="zh-CN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做一做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33475" y="29302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1928867" y="2498439"/>
            <a:ext cx="9178999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心脏复苏急救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33475" y="35779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33475" y="49876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3" y="1146409"/>
            <a:ext cx="1870603" cy="1870603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做一做（课后）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33475" y="29302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1928867" y="2498439"/>
            <a:ext cx="91789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劳动安全我最棒”，收集生活有关日常劳动安全注意事项的照片，并评选出最佳作品。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612140" algn="just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举办“日常劳动安全”主题班会活动，交流实施劳动安全的具体措施。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33475" y="35779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33475" y="49876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3" y="1146409"/>
            <a:ext cx="1870603" cy="1870603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84"/>
          <p:cNvSpPr txBox="1"/>
          <p:nvPr/>
        </p:nvSpPr>
        <p:spPr>
          <a:xfrm>
            <a:off x="5601011" y="3945235"/>
            <a:ext cx="3708089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E53437"/>
                </a:solidFill>
                <a:latin typeface="微软雅黑" panose="020B0503020204020204" pitchFamily="34" charset="-122"/>
                <a:ea typeface="字魂35号-经典雅黑" panose="00000500000000000000" pitchFamily="2" charset="-122"/>
                <a:cs typeface="+mn-ea"/>
                <a:sym typeface="+mn-lt"/>
              </a:rPr>
              <a:t>感谢观看</a:t>
            </a:r>
            <a:endParaRPr lang="zh-CN" altLang="en-US" sz="6000" dirty="0">
              <a:solidFill>
                <a:srgbClr val="E53437"/>
              </a:solidFill>
              <a:latin typeface="微软雅黑" panose="020B0503020204020204" pitchFamily="34" charset="-122"/>
              <a:ea typeface="字魂35号-经典雅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92906" y="1329511"/>
            <a:ext cx="81096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想一想</a:t>
            </a:r>
            <a:r>
              <a:rPr lang="zh-CN" altLang="en-US" sz="3600" dirty="0" smtClean="0"/>
              <a:t>：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案例中造成小段受伤的原因是什么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我们在日常劳动中如何做好劳动安全？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883" y="2975546"/>
            <a:ext cx="3702572" cy="3702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562" y="34290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24418" y="1347512"/>
            <a:ext cx="4798048" cy="663125"/>
            <a:chOff x="5612777" y="971021"/>
            <a:chExt cx="4798048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096000" y="1060881"/>
              <a:ext cx="4314825" cy="573265"/>
            </a:xfrm>
            <a:prstGeom prst="roundRect">
              <a:avLst/>
            </a:prstGeom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室内劳动安全</a:t>
              </a:r>
              <a:endParaRPr lang="zh-CN" altLang="zh-CN" sz="1400" kern="1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777" y="9710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78559" y="2765875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室外劳动安全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20332" y="4172563"/>
            <a:ext cx="4702133" cy="663125"/>
            <a:chOff x="5730617" y="4897290"/>
            <a:chExt cx="4702133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117925" y="4987150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劳动安全急救措施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730617" y="489729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543" y="1214203"/>
            <a:ext cx="2903720" cy="435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73968" y="2323474"/>
            <a:ext cx="526297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议一议：</a:t>
            </a:r>
            <a:endParaRPr lang="en-US" altLang="zh-CN" sz="30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室内劳动安全注意事项？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704538" y="1214390"/>
            <a:ext cx="10912839" cy="602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）扫地时，不要打闹，以免将卫生用具碰上同学；不要把落在桌子上的椅子碰掉，以免伤及自己和同学。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）打扫楼道的时候，不能往楼下丢东西，以免砸伤别人；打扫台阶时要注意防止踩空、摔伤。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）拖地时，地面不要有积水，在较湿的地方行走要小心。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擦玻璃时，一定要小心、慎重，上窗台擦拭时，身体重心要向室内倾斜，不要把身子探出去，脚底要站牢，手要把住窗框；不要嬉闹；擦到玻璃有裂痕或窗的边缘时，一定要慢些；下窗台时要找好落脚点再下，尽量不要从窗台上直接跳下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）不要用湿抹布擦拭开关、插头，以免触电。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）扫地、搬桌时注意不要磕伤、碰伤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918048" y="377066"/>
            <a:ext cx="695178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一</a:t>
            </a:r>
            <a:r>
              <a:rPr lang="zh-CN" altLang="en-US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、室内劳动应注意的安全事项</a:t>
            </a:r>
            <a:endParaRPr lang="zh-CN" alt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室内劳动安全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室外劳动安全</a:t>
              </a:r>
              <a:endParaRPr lang="zh-CN" altLang="zh-CN" sz="1400" kern="1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4340" y="4520798"/>
            <a:ext cx="4700529" cy="663125"/>
            <a:chOff x="5944340" y="4520798"/>
            <a:chExt cx="4700529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330044" y="4549058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劳动安全急救措施</a:t>
              </a:r>
              <a:endParaRPr lang="zh-CN" altLang="zh-CN" sz="1400" kern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944340" y="4520798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543" y="1214203"/>
            <a:ext cx="2903720" cy="435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73968" y="2323474"/>
            <a:ext cx="618630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议一议：</a:t>
            </a:r>
            <a:endParaRPr lang="en-US" altLang="zh-CN" sz="30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室外劳动应注意的安全事项？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704538" y="1214390"/>
            <a:ext cx="10912839" cy="6091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）拾捡操场上的各种垃圾时，应送到指定的垃圾池内，而不要随意乱扔；如有大块石头不要乱扔。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）拔草时，最好准备好手套，备好水，注意防暑。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）对较密集的草，需要用镰刀割时，周围的学生要离得远一些；手握镰刀要握紧，不要随意用手触摸刀刃。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）劳动时，遵守劳动纪律，听从老师的指挥，不能嬉笑、打闹，尤其手中有劳动工具时，更不应大意。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）清理垃圾时戴好手套、口罩，清理之后及时洗手，清理时要注意垃圾里的一些碎玻璃、石头等，防止对自己造成伤害。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）备好常用药：酒精、胶布、药棉、红汞、藿香正气水等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918048" y="377066"/>
            <a:ext cx="695178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二、室外劳动应注意的安全事项</a:t>
            </a:r>
            <a:endParaRPr lang="zh-CN" alt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RESOURCE_PATHS_HASH_PRESENTER" val="1cfe325ac88af4cb1e315171a86c19382325f4f"/>
  <p:tag name="commondata" val="eyJoZGlkIjoiMTY3OTNhODFkZmQ1ZDY0ZDZkYjNmOWQ2ZDMxNDhmZjEifQ=="/>
</p:tagLst>
</file>

<file path=ppt/theme/theme1.xml><?xml version="1.0" encoding="utf-8"?>
<a:theme xmlns:a="http://schemas.openxmlformats.org/drawingml/2006/main" name="Office 主题">
  <a:themeElements>
    <a:clrScheme name="自定义 22">
      <a:dk1>
        <a:srgbClr val="1F1F1F"/>
      </a:dk1>
      <a:lt1>
        <a:srgbClr val="FFFFFF"/>
      </a:lt1>
      <a:dk2>
        <a:srgbClr val="7F7F7F"/>
      </a:dk2>
      <a:lt2>
        <a:srgbClr val="D8D8D8"/>
      </a:lt2>
      <a:accent1>
        <a:srgbClr val="AD1818"/>
      </a:accent1>
      <a:accent2>
        <a:srgbClr val="6C6C6C"/>
      </a:accent2>
      <a:accent3>
        <a:srgbClr val="589AD6"/>
      </a:accent3>
      <a:accent4>
        <a:srgbClr val="EA6E22"/>
      </a:accent4>
      <a:accent5>
        <a:srgbClr val="7F7F7F"/>
      </a:accent5>
      <a:accent6>
        <a:srgbClr val="B75011"/>
      </a:accent6>
      <a:hlink>
        <a:srgbClr val="AD1818"/>
      </a:hlink>
      <a:folHlink>
        <a:srgbClr val="7F6000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2044</Words>
  <Application>WPS 演示</Application>
  <PresentationFormat>自定义</PresentationFormat>
  <Paragraphs>150</Paragraphs>
  <Slides>23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字魂35号-经典雅黑</vt:lpstr>
      <vt:lpstr>黑体</vt:lpstr>
      <vt:lpstr>楷体</vt:lpstr>
      <vt:lpstr>Calibri</vt:lpstr>
      <vt:lpstr>Times New Roman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云卷云舒</cp:lastModifiedBy>
  <cp:revision>16</cp:revision>
  <dcterms:created xsi:type="dcterms:W3CDTF">2014-10-29T09:18:00Z</dcterms:created>
  <dcterms:modified xsi:type="dcterms:W3CDTF">2024-03-04T05:35:19Z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88FC6116B2E54E4598147D211C041D0D_12</vt:lpwstr>
  </property>
  <property fmtid="{D5CDD505-2E9C-101B-9397-08002B2CF9AE}" pid="3" name="KSOProductBuildVer">
    <vt:lpwstr>2052-12.1.0.16250</vt:lpwstr>
  </property>
</Properties>
</file>